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8" r:id="rId3"/>
    <p:sldId id="279" r:id="rId4"/>
    <p:sldId id="258" r:id="rId5"/>
    <p:sldId id="257" r:id="rId6"/>
    <p:sldId id="280" r:id="rId7"/>
    <p:sldId id="281" r:id="rId8"/>
    <p:sldId id="274" r:id="rId9"/>
    <p:sldId id="282" r:id="rId10"/>
    <p:sldId id="285" r:id="rId11"/>
    <p:sldId id="267" r:id="rId12"/>
    <p:sldId id="262" r:id="rId13"/>
    <p:sldId id="260" r:id="rId14"/>
    <p:sldId id="265" r:id="rId15"/>
    <p:sldId id="284" r:id="rId16"/>
    <p:sldId id="261" r:id="rId17"/>
    <p:sldId id="263" r:id="rId18"/>
    <p:sldId id="264" r:id="rId19"/>
    <p:sldId id="268" r:id="rId20"/>
    <p:sldId id="275" r:id="rId21"/>
    <p:sldId id="276" r:id="rId22"/>
    <p:sldId id="277" r:id="rId23"/>
    <p:sldId id="278" r:id="rId24"/>
    <p:sldId id="266" r:id="rId25"/>
    <p:sldId id="290" r:id="rId26"/>
    <p:sldId id="289" r:id="rId27"/>
    <p:sldId id="291" r:id="rId28"/>
    <p:sldId id="259" r:id="rId29"/>
    <p:sldId id="306" r:id="rId30"/>
    <p:sldId id="283" r:id="rId31"/>
    <p:sldId id="286" r:id="rId32"/>
    <p:sldId id="293" r:id="rId33"/>
    <p:sldId id="297" r:id="rId34"/>
    <p:sldId id="303" r:id="rId35"/>
    <p:sldId id="299" r:id="rId36"/>
    <p:sldId id="301" r:id="rId37"/>
    <p:sldId id="304" r:id="rId38"/>
    <p:sldId id="300" r:id="rId39"/>
    <p:sldId id="302" r:id="rId40"/>
    <p:sldId id="305" r:id="rId41"/>
    <p:sldId id="298" r:id="rId42"/>
    <p:sldId id="307" r:id="rId43"/>
    <p:sldId id="294" r:id="rId44"/>
    <p:sldId id="295" r:id="rId45"/>
    <p:sldId id="296" r:id="rId46"/>
    <p:sldId id="287" r:id="rId47"/>
    <p:sldId id="269" r:id="rId48"/>
    <p:sldId id="270" r:id="rId49"/>
    <p:sldId id="292" r:id="rId50"/>
    <p:sldId id="271" r:id="rId51"/>
    <p:sldId id="273" r:id="rId52"/>
    <p:sldId id="272" r:id="rId53"/>
    <p:sldId id="309" r:id="rId54"/>
    <p:sldId id="308" r:id="rId55"/>
    <p:sldId id="310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>
      <p:cViewPr>
        <p:scale>
          <a:sx n="100" d="100"/>
          <a:sy n="100" d="100"/>
        </p:scale>
        <p:origin x="-10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64D318C-7D37-46B7-983C-E017DFAEDB37}" type="datetimeFigureOut">
              <a:rPr lang="en-US" smtClean="0"/>
              <a:pPr/>
              <a:t>29/08/2014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757DAF0-3A71-484F-99E0-FDBC352562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sc-online.com/objects/ViewObject.aspx?ID=AP11403" TargetMode="External"/><Relationship Id="rId4" Type="http://schemas.openxmlformats.org/officeDocument/2006/relationships/hyperlink" Target="http://www.youtube.com/watch?v=cqzGWgAr4Ww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wiley.com/legacy/college/boyer/0470003790/animations/cell_structure/cell_structure.htm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gif"/><Relationship Id="rId3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earn.genetics.utah.edu/content/begin/cells/organelles/" TargetMode="External"/><Relationship Id="rId3" Type="http://schemas.openxmlformats.org/officeDocument/2006/relationships/hyperlink" Target="http://www.sumanasinc.com/webcontent/animations/content/organelles.html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hyperlink" Target="http://highered.mcgraw-hill.com/olc/dl/120067/bio01.swf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gif"/><Relationship Id="rId3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Ow0jH2Eg8v4&amp;feature=related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rograms.northlandcollege.edu/biology/Biology1111/animations/flagellum.html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5uIQDHqQZUA&amp;feature=related" TargetMode="External"/><Relationship Id="rId3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earn.genetics.utah.edu/content/begin/cells/scale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erobio.com/target_practice_quiz/target_practice_quiz_cells.htm" TargetMode="External"/><Relationship Id="rId4" Type="http://schemas.openxmlformats.org/officeDocument/2006/relationships/hyperlink" Target="http://www.biology.ualberta.ca/facilities/multimedia/uploads/cell_biology/animalcell_DD.html" TargetMode="External"/><Relationship Id="rId5" Type="http://schemas.openxmlformats.org/officeDocument/2006/relationships/hyperlink" Target="http://www.biology.ualberta.ca/facilities/multimedia/uploads/cell_biology/plantcell_DD.html" TargetMode="External"/><Relationship Id="rId6" Type="http://schemas.openxmlformats.org/officeDocument/2006/relationships/oleObject" Target="../embeddings/oleObject1.bin"/><Relationship Id="rId7" Type="http://schemas.openxmlformats.org/officeDocument/2006/relationships/image" Target="../media/image28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umanasinc.com/webcontent/animations/content/cellfractionation.html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g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 Biology: BY1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Cell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Cell animation</a:t>
            </a:r>
            <a:r>
              <a:rPr lang="en-US" dirty="0" smtClean="0"/>
              <a:t>: good for basic functions and has a quiz on the parts</a:t>
            </a:r>
          </a:p>
          <a:p>
            <a:r>
              <a:rPr lang="en-US" sz="1400" dirty="0" smtClean="0">
                <a:hlinkClick r:id="rId2"/>
              </a:rPr>
              <a:t>http://www.wiley.com/legacy/college/boyer/0470003790/animations/cell_structure/cell_structure.htm</a:t>
            </a:r>
            <a:endParaRPr lang="en-US" sz="1400" dirty="0" smtClean="0"/>
          </a:p>
          <a:p>
            <a:r>
              <a:rPr lang="en-US" dirty="0" smtClean="0">
                <a:hlinkClick r:id="rId3"/>
              </a:rPr>
              <a:t>Interactive cell</a:t>
            </a:r>
            <a:r>
              <a:rPr lang="en-US" dirty="0" smtClean="0"/>
              <a:t>:</a:t>
            </a:r>
          </a:p>
          <a:p>
            <a:r>
              <a:rPr lang="en-US" sz="1400" dirty="0" smtClean="0">
                <a:hlinkClick r:id="rId3"/>
              </a:rPr>
              <a:t>http://www.wisc-online.com/objects/ViewObject.aspx?ID=AP11403</a:t>
            </a:r>
            <a:endParaRPr lang="en-US" sz="1400" dirty="0" smtClean="0"/>
          </a:p>
          <a:p>
            <a:endParaRPr lang="en-US" dirty="0" smtClean="0"/>
          </a:p>
          <a:p>
            <a:r>
              <a:rPr lang="en-US" dirty="0" smtClean="0"/>
              <a:t>A Tour of the cell: Got 10 </a:t>
            </a:r>
            <a:r>
              <a:rPr lang="en-US" dirty="0" err="1" smtClean="0"/>
              <a:t>mins</a:t>
            </a:r>
            <a:r>
              <a:rPr lang="en-US" dirty="0" smtClean="0"/>
              <a:t>-good review </a:t>
            </a:r>
            <a:r>
              <a:rPr lang="en-US" dirty="0" smtClean="0">
                <a:hlinkClick r:id="rId4"/>
              </a:rPr>
              <a:t>here </a:t>
            </a:r>
            <a:endParaRPr lang="en-US" dirty="0" smtClean="0"/>
          </a:p>
          <a:p>
            <a:r>
              <a:rPr lang="en-US" sz="1400" dirty="0" smtClean="0">
                <a:hlinkClick r:id="rId4"/>
              </a:rPr>
              <a:t>http://www.youtube.com/watch?v=cqzGWgAr4Ww</a:t>
            </a:r>
            <a:endParaRPr lang="en-US" sz="1400" dirty="0" smtClean="0"/>
          </a:p>
          <a:p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/>
              <a:t>Nucleus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000108"/>
            <a:ext cx="8075240" cy="5126055"/>
          </a:xfrm>
        </p:spPr>
        <p:txBody>
          <a:bodyPr/>
          <a:lstStyle/>
          <a:p>
            <a:r>
              <a:rPr lang="en-US" dirty="0" smtClean="0"/>
              <a:t>Double membrane</a:t>
            </a:r>
          </a:p>
          <a:p>
            <a:r>
              <a:rPr lang="en-US" dirty="0" smtClean="0"/>
              <a:t>Chromatin (loose DNA wrapped around </a:t>
            </a:r>
            <a:r>
              <a:rPr lang="en-US" dirty="0" err="1" smtClean="0"/>
              <a:t>histone</a:t>
            </a:r>
            <a:r>
              <a:rPr lang="en-US" dirty="0" smtClean="0"/>
              <a:t> proteins)</a:t>
            </a:r>
          </a:p>
          <a:p>
            <a:r>
              <a:rPr lang="en-US" dirty="0" smtClean="0"/>
              <a:t>Nucleolus – where </a:t>
            </a:r>
            <a:r>
              <a:rPr lang="en-US" dirty="0" err="1" smtClean="0"/>
              <a:t>rRNA</a:t>
            </a:r>
            <a:r>
              <a:rPr lang="en-US" dirty="0" smtClean="0"/>
              <a:t> is made</a:t>
            </a:r>
            <a:endParaRPr lang="en-US" dirty="0"/>
          </a:p>
        </p:txBody>
      </p:sp>
      <p:pic>
        <p:nvPicPr>
          <p:cNvPr id="3074" name="Picture 2" descr="http://course1.winona.edu/sberg/IMAGES/nucleus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214686"/>
            <a:ext cx="4554143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Ribosomes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7308" y="1214422"/>
            <a:ext cx="8229600" cy="4911741"/>
          </a:xfrm>
        </p:spPr>
        <p:txBody>
          <a:bodyPr/>
          <a:lstStyle/>
          <a:p>
            <a:r>
              <a:rPr lang="en-US" dirty="0" smtClean="0"/>
              <a:t>2 subunits (large and small)</a:t>
            </a:r>
          </a:p>
          <a:p>
            <a:r>
              <a:rPr lang="en-US" dirty="0" smtClean="0"/>
              <a:t>Made of </a:t>
            </a:r>
            <a:r>
              <a:rPr lang="en-US" dirty="0" err="1" smtClean="0"/>
              <a:t>rRNA</a:t>
            </a:r>
            <a:r>
              <a:rPr lang="en-US" dirty="0" smtClean="0"/>
              <a:t> and protein</a:t>
            </a:r>
          </a:p>
        </p:txBody>
      </p:sp>
      <p:pic>
        <p:nvPicPr>
          <p:cNvPr id="8194" name="Picture 2" descr="http://www.sciencegateway.org/resources/biologytext/cb/org/rough_er-e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3341" y="2428869"/>
            <a:ext cx="5134873" cy="4429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7308" y="0"/>
            <a:ext cx="8229600" cy="1143000"/>
          </a:xfrm>
        </p:spPr>
        <p:txBody>
          <a:bodyPr/>
          <a:lstStyle/>
          <a:p>
            <a:r>
              <a:rPr lang="en-US" dirty="0" smtClean="0"/>
              <a:t>Mitochondria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2994" y="857232"/>
            <a:ext cx="8229600" cy="4525963"/>
          </a:xfrm>
        </p:spPr>
        <p:txBody>
          <a:bodyPr/>
          <a:lstStyle/>
          <a:p>
            <a:r>
              <a:rPr lang="en-US" dirty="0" smtClean="0"/>
              <a:t>Double membrane</a:t>
            </a:r>
          </a:p>
          <a:p>
            <a:r>
              <a:rPr lang="en-US" dirty="0" smtClean="0"/>
              <a:t>DNA and </a:t>
            </a:r>
            <a:r>
              <a:rPr lang="en-US" dirty="0" err="1" smtClean="0"/>
              <a:t>ribosomes</a:t>
            </a:r>
            <a:r>
              <a:rPr lang="en-US" dirty="0" smtClean="0"/>
              <a:t> present</a:t>
            </a:r>
          </a:p>
          <a:p>
            <a:r>
              <a:rPr lang="en-US" dirty="0" smtClean="0"/>
              <a:t>Self-replicating</a:t>
            </a:r>
          </a:p>
          <a:p>
            <a:endParaRPr lang="en-US" dirty="0"/>
          </a:p>
        </p:txBody>
      </p:sp>
      <p:pic>
        <p:nvPicPr>
          <p:cNvPr id="10244" name="Picture 4" descr="http://microbewiki.kenyon.edu/images/7/7b/Mito_pic_diagra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049459"/>
            <a:ext cx="4643440" cy="4808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7308" y="0"/>
            <a:ext cx="8229600" cy="1143000"/>
          </a:xfrm>
        </p:spPr>
        <p:txBody>
          <a:bodyPr/>
          <a:lstStyle/>
          <a:p>
            <a:r>
              <a:rPr lang="en-US" dirty="0" smtClean="0"/>
              <a:t>Chloroplasts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242" y="1000108"/>
            <a:ext cx="8229600" cy="5126055"/>
          </a:xfrm>
        </p:spPr>
        <p:txBody>
          <a:bodyPr/>
          <a:lstStyle/>
          <a:p>
            <a:r>
              <a:rPr lang="en-US" dirty="0" smtClean="0"/>
              <a:t>Double membrane</a:t>
            </a:r>
          </a:p>
          <a:p>
            <a:r>
              <a:rPr lang="en-US" dirty="0" smtClean="0"/>
              <a:t>DNA and </a:t>
            </a:r>
            <a:r>
              <a:rPr lang="en-US" dirty="0" err="1" smtClean="0"/>
              <a:t>ribosomes</a:t>
            </a:r>
            <a:r>
              <a:rPr lang="en-US" dirty="0" smtClean="0"/>
              <a:t> present</a:t>
            </a:r>
          </a:p>
          <a:p>
            <a:r>
              <a:rPr lang="en-US" dirty="0" smtClean="0"/>
              <a:t>Starch grains</a:t>
            </a:r>
          </a:p>
          <a:p>
            <a:r>
              <a:rPr lang="en-US" dirty="0" err="1" smtClean="0"/>
              <a:t>Stroma</a:t>
            </a:r>
            <a:r>
              <a:rPr lang="en-US" dirty="0" smtClean="0"/>
              <a:t>, </a:t>
            </a:r>
            <a:r>
              <a:rPr lang="en-US" dirty="0" err="1" smtClean="0"/>
              <a:t>thylakoids</a:t>
            </a:r>
            <a:r>
              <a:rPr lang="en-US" dirty="0" smtClean="0"/>
              <a:t>, lamellae</a:t>
            </a:r>
          </a:p>
          <a:p>
            <a:r>
              <a:rPr lang="en-US" dirty="0" smtClean="0"/>
              <a:t>Self-replicating</a:t>
            </a:r>
          </a:p>
          <a:p>
            <a:endParaRPr lang="en-US" dirty="0"/>
          </a:p>
        </p:txBody>
      </p:sp>
      <p:pic>
        <p:nvPicPr>
          <p:cNvPr id="5122" name="Picture 2" descr="http://www.texaseducator.com/family/jbouyer/lessons/Science/askew/mycourses/chloro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8742" y="214290"/>
            <a:ext cx="3181039" cy="2928958"/>
          </a:xfrm>
          <a:prstGeom prst="rect">
            <a:avLst/>
          </a:prstGeom>
          <a:noFill/>
        </p:spPr>
      </p:pic>
      <p:pic>
        <p:nvPicPr>
          <p:cNvPr id="5124" name="Picture 4" descr="http://images-mediawiki-sites.thefullwiki.org/08/7/0/0/078700420851683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16" y="3425164"/>
            <a:ext cx="4857784" cy="3432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Endosymbiotic</a:t>
            </a:r>
            <a:r>
              <a:rPr lang="en-US" dirty="0" smtClean="0"/>
              <a:t>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Visit the following link to read about this theory:</a:t>
            </a:r>
          </a:p>
          <a:p>
            <a:r>
              <a:rPr lang="en-US" dirty="0" err="1" smtClean="0">
                <a:hlinkClick r:id="rId2"/>
              </a:rPr>
              <a:t>Endosymbiotic</a:t>
            </a:r>
            <a:r>
              <a:rPr lang="en-US" dirty="0" smtClean="0">
                <a:hlinkClick r:id="rId2"/>
              </a:rPr>
              <a:t> theory</a:t>
            </a:r>
            <a:endParaRPr lang="en-US" dirty="0" smtClean="0"/>
          </a:p>
          <a:p>
            <a:r>
              <a:rPr lang="en-US" dirty="0" smtClean="0"/>
              <a:t>View this </a:t>
            </a:r>
            <a:r>
              <a:rPr lang="en-US" dirty="0" smtClean="0">
                <a:hlinkClick r:id="rId3"/>
              </a:rPr>
              <a:t>animation</a:t>
            </a:r>
            <a:r>
              <a:rPr lang="en-US" dirty="0" smtClean="0"/>
              <a:t>: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http://www.sumanasinc.com/webcontent/animations/content/organelles.html</a:t>
            </a:r>
          </a:p>
          <a:p>
            <a:endParaRPr lang="en-US" sz="1400" dirty="0" smtClean="0">
              <a:hlinkClick r:id="rId2"/>
            </a:endParaRPr>
          </a:p>
          <a:p>
            <a:r>
              <a:rPr lang="en-US" sz="1400" dirty="0" smtClean="0">
                <a:hlinkClick r:id="rId2"/>
              </a:rPr>
              <a:t>http://learn.genetics.utah.edu/content/begin/cells/organelles/</a:t>
            </a:r>
            <a:endParaRPr lang="en-US" sz="1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84" y="0"/>
            <a:ext cx="8229600" cy="1143000"/>
          </a:xfrm>
        </p:spPr>
        <p:txBody>
          <a:bodyPr/>
          <a:lstStyle/>
          <a:p>
            <a:r>
              <a:rPr lang="en-US" dirty="0" smtClean="0"/>
              <a:t>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32" y="1000108"/>
            <a:ext cx="8229600" cy="5126055"/>
          </a:xfrm>
        </p:spPr>
        <p:txBody>
          <a:bodyPr/>
          <a:lstStyle/>
          <a:p>
            <a:r>
              <a:rPr lang="en-US" dirty="0" smtClean="0"/>
              <a:t>Smooth – lipid/steroid synthesis</a:t>
            </a:r>
          </a:p>
          <a:p>
            <a:r>
              <a:rPr lang="en-US" dirty="0" smtClean="0"/>
              <a:t>Rough – protein synthesis &amp; transport</a:t>
            </a:r>
            <a:endParaRPr lang="en-US" dirty="0"/>
          </a:p>
        </p:txBody>
      </p:sp>
      <p:pic>
        <p:nvPicPr>
          <p:cNvPr id="9218" name="Picture 2" descr="http://202.114.65.51/fzjx/wsw/website/mit/cb/org/rough_er-e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071678"/>
            <a:ext cx="5286412" cy="4559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84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Golgi Apparatus/Body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946151"/>
            <a:ext cx="8032406" cy="5197493"/>
          </a:xfrm>
        </p:spPr>
        <p:txBody>
          <a:bodyPr/>
          <a:lstStyle/>
          <a:p>
            <a:r>
              <a:rPr lang="en-US" dirty="0" smtClean="0"/>
              <a:t>Packaging and export of proteins (ex: </a:t>
            </a:r>
            <a:r>
              <a:rPr lang="en-US" dirty="0" err="1" smtClean="0"/>
              <a:t>secretory</a:t>
            </a:r>
            <a:r>
              <a:rPr lang="en-US" dirty="0" smtClean="0"/>
              <a:t> enzymes), carbohydrates (cellulose for cell wall)</a:t>
            </a:r>
          </a:p>
          <a:p>
            <a:r>
              <a:rPr lang="en-US" dirty="0" smtClean="0"/>
              <a:t>Also production of glycoprotein, transporting lipids, forming </a:t>
            </a:r>
            <a:r>
              <a:rPr lang="en-US" dirty="0" err="1" smtClean="0"/>
              <a:t>lysosomes</a:t>
            </a:r>
            <a:endParaRPr lang="en-US" dirty="0" smtClean="0"/>
          </a:p>
          <a:p>
            <a:r>
              <a:rPr lang="en-US" dirty="0" smtClean="0"/>
              <a:t>Merging in of vesicles at one </a:t>
            </a:r>
          </a:p>
          <a:p>
            <a:pPr>
              <a:buNone/>
            </a:pPr>
            <a:r>
              <a:rPr lang="en-US" dirty="0" smtClean="0"/>
              <a:t>   end and budding off at other</a:t>
            </a:r>
            <a:endParaRPr lang="en-US" dirty="0"/>
          </a:p>
        </p:txBody>
      </p:sp>
      <p:pic>
        <p:nvPicPr>
          <p:cNvPr id="7170" name="Picture 2" descr="http://www.botany.unimelb.edu.au/botany/em/images/B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5838" y="3645024"/>
            <a:ext cx="2988162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5870" y="0"/>
            <a:ext cx="8229600" cy="796908"/>
          </a:xfrm>
        </p:spPr>
        <p:txBody>
          <a:bodyPr/>
          <a:lstStyle/>
          <a:p>
            <a:r>
              <a:rPr lang="en-US" dirty="0" err="1" smtClean="0"/>
              <a:t>Lysosomes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908720"/>
            <a:ext cx="8229600" cy="5197493"/>
          </a:xfrm>
        </p:spPr>
        <p:txBody>
          <a:bodyPr/>
          <a:lstStyle/>
          <a:p>
            <a:r>
              <a:rPr lang="en-US" dirty="0" smtClean="0"/>
              <a:t>Contain </a:t>
            </a:r>
            <a:r>
              <a:rPr lang="en-US" dirty="0" err="1" smtClean="0"/>
              <a:t>lytic</a:t>
            </a:r>
            <a:r>
              <a:rPr lang="en-US" dirty="0" smtClean="0"/>
              <a:t> enzymes</a:t>
            </a:r>
          </a:p>
          <a:p>
            <a:r>
              <a:rPr lang="en-US" dirty="0" smtClean="0"/>
              <a:t>Destroy old organelles</a:t>
            </a:r>
          </a:p>
          <a:p>
            <a:r>
              <a:rPr lang="en-US" dirty="0" smtClean="0"/>
              <a:t>Digest incoming molecules</a:t>
            </a:r>
            <a:endParaRPr lang="en-US" dirty="0"/>
          </a:p>
        </p:txBody>
      </p:sp>
      <p:pic>
        <p:nvPicPr>
          <p:cNvPr id="6146" name="Picture 2" descr="http://course1.winona.edu/sberg/IMAGES/lyso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573063"/>
            <a:ext cx="5214934" cy="428493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755576" y="3429000"/>
            <a:ext cx="2448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Watch:</a:t>
            </a:r>
          </a:p>
          <a:p>
            <a:r>
              <a:rPr lang="en-US" dirty="0" err="1" smtClean="0">
                <a:hlinkClick r:id="rId3"/>
              </a:rPr>
              <a:t>Lysosomes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Or view at:</a:t>
            </a:r>
          </a:p>
          <a:p>
            <a:r>
              <a:rPr lang="en-US" dirty="0" smtClean="0">
                <a:hlinkClick r:id="rId3"/>
              </a:rPr>
              <a:t>http://highered.mcgraw-hill.com/olc/dl/120067/bio01.swf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7308" y="214290"/>
            <a:ext cx="8229600" cy="1143000"/>
          </a:xfrm>
        </p:spPr>
        <p:txBody>
          <a:bodyPr/>
          <a:lstStyle/>
          <a:p>
            <a:r>
              <a:rPr lang="en-US" dirty="0" smtClean="0"/>
              <a:t>Cell Wall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en-US" dirty="0" smtClean="0"/>
              <a:t>Permeable</a:t>
            </a:r>
          </a:p>
          <a:p>
            <a:r>
              <a:rPr lang="en-US" dirty="0" smtClean="0"/>
              <a:t>Strength and support</a:t>
            </a:r>
          </a:p>
          <a:p>
            <a:r>
              <a:rPr lang="en-US" dirty="0" err="1" smtClean="0"/>
              <a:t>Plasmodesmata</a:t>
            </a:r>
            <a:endParaRPr lang="en-US" dirty="0" smtClean="0"/>
          </a:p>
        </p:txBody>
      </p:sp>
      <p:pic>
        <p:nvPicPr>
          <p:cNvPr id="2050" name="Picture 2" descr="http://www.ccrc.uga.edu/~mao/intro/apopla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9603" y="0"/>
            <a:ext cx="4404397" cy="4214842"/>
          </a:xfrm>
          <a:prstGeom prst="rect">
            <a:avLst/>
          </a:prstGeom>
          <a:noFill/>
        </p:spPr>
      </p:pic>
      <p:pic>
        <p:nvPicPr>
          <p:cNvPr id="2052" name="Picture 4" descr="http://www.uri.edu/cels/bio/plant_anatomy/images/1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38" y="3000372"/>
            <a:ext cx="4557738" cy="3418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Watch: video -  </a:t>
            </a:r>
            <a:r>
              <a:rPr lang="en-US" dirty="0" smtClean="0">
                <a:hlinkClick r:id="rId2"/>
              </a:rPr>
              <a:t>cells</a:t>
            </a:r>
            <a:endParaRPr lang="en-US" dirty="0" smtClean="0"/>
          </a:p>
          <a:p>
            <a:r>
              <a:rPr lang="en-US" sz="1200" dirty="0" smtClean="0"/>
              <a:t>http://www.youtube.com/watch?v=Ow0jH2Eg8v4&amp;feature=related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196752"/>
            <a:ext cx="7498080" cy="4800600"/>
          </a:xfrm>
        </p:spPr>
        <p:txBody>
          <a:bodyPr/>
          <a:lstStyle/>
          <a:p>
            <a:r>
              <a:rPr lang="en-US" dirty="0" smtClean="0"/>
              <a:t>Encloses the cytoplasm of the cell</a:t>
            </a:r>
          </a:p>
          <a:p>
            <a:r>
              <a:rPr lang="en-US" dirty="0" smtClean="0"/>
              <a:t>Controls the movement of substances into and out of the cell</a:t>
            </a:r>
          </a:p>
          <a:p>
            <a:r>
              <a:rPr lang="en-US" dirty="0" smtClean="0"/>
              <a:t>About 7 nm thick</a:t>
            </a:r>
            <a:endParaRPr lang="en-US" dirty="0"/>
          </a:p>
        </p:txBody>
      </p:sp>
      <p:pic>
        <p:nvPicPr>
          <p:cNvPr id="5122" name="Picture 2" descr="http://upload.wikimedia.org/wikipedia/commons/e/ee/CellMembraneDraw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429000"/>
            <a:ext cx="6686550" cy="353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Centrioles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Involved in the organization of the spindle fibers during cell division</a:t>
            </a:r>
            <a:endParaRPr lang="en-US" dirty="0"/>
          </a:p>
        </p:txBody>
      </p:sp>
      <p:pic>
        <p:nvPicPr>
          <p:cNvPr id="4098" name="Picture 2" descr="http://library.thinkquest.org/12413/img/centriol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0"/>
            <a:ext cx="1440160" cy="1440160"/>
          </a:xfrm>
          <a:prstGeom prst="rect">
            <a:avLst/>
          </a:prstGeom>
          <a:noFill/>
        </p:spPr>
      </p:pic>
      <p:pic>
        <p:nvPicPr>
          <p:cNvPr id="4100" name="Picture 4" descr="http://www.cytochemistry.net/cell-biology/cen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564904"/>
            <a:ext cx="3209925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Microtubules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make flagella and cilia</a:t>
            </a:r>
          </a:p>
          <a:p>
            <a:r>
              <a:rPr lang="en-US" dirty="0" smtClean="0"/>
              <a:t>View this </a:t>
            </a:r>
            <a:r>
              <a:rPr lang="en-US" dirty="0" smtClean="0">
                <a:hlinkClick r:id="rId2"/>
              </a:rPr>
              <a:t>animation</a:t>
            </a:r>
            <a:endParaRPr lang="en-US" dirty="0" smtClean="0"/>
          </a:p>
          <a:p>
            <a:r>
              <a:rPr lang="en-US" sz="1400" dirty="0" smtClean="0">
                <a:hlinkClick r:id="rId2"/>
              </a:rPr>
              <a:t>http://programs.northlandcollege.edu/biology/Biology1111/animations/flagellum.html</a:t>
            </a:r>
            <a:endParaRPr lang="en-US" sz="1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Cilia and Flagella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http://images.paraorkut.com/img/health/images/c/cilia-8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0780" y="2492896"/>
            <a:ext cx="3153277" cy="3652665"/>
          </a:xfrm>
          <a:prstGeom prst="rect">
            <a:avLst/>
          </a:prstGeom>
          <a:noFill/>
        </p:spPr>
      </p:pic>
      <p:pic>
        <p:nvPicPr>
          <p:cNvPr id="2052" name="Picture 4" descr="http://www.cytochemistry.net/cell-biology/cili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437112"/>
            <a:ext cx="3963591" cy="1887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060" y="-214338"/>
            <a:ext cx="8229600" cy="1143000"/>
          </a:xfrm>
        </p:spPr>
        <p:txBody>
          <a:bodyPr/>
          <a:lstStyle/>
          <a:p>
            <a:r>
              <a:rPr lang="en-US" dirty="0" smtClean="0"/>
              <a:t>Vacuole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714356"/>
            <a:ext cx="8643998" cy="5411807"/>
          </a:xfrm>
        </p:spPr>
        <p:txBody>
          <a:bodyPr/>
          <a:lstStyle/>
          <a:p>
            <a:r>
              <a:rPr lang="en-US" dirty="0" smtClean="0"/>
              <a:t>Plants- large, surrounded by </a:t>
            </a:r>
            <a:r>
              <a:rPr lang="en-US" dirty="0" err="1" smtClean="0"/>
              <a:t>tonoplast</a:t>
            </a:r>
            <a:r>
              <a:rPr lang="en-US" dirty="0" smtClean="0"/>
              <a:t>, storage site</a:t>
            </a:r>
          </a:p>
          <a:p>
            <a:r>
              <a:rPr lang="en-US" dirty="0" smtClean="0"/>
              <a:t>Animals- small, </a:t>
            </a:r>
            <a:r>
              <a:rPr lang="en-US" dirty="0" err="1" smtClean="0"/>
              <a:t>phagocytosis</a:t>
            </a:r>
            <a:r>
              <a:rPr lang="en-US" dirty="0" smtClean="0"/>
              <a:t> formation, contractile vacuoles</a:t>
            </a:r>
            <a:endParaRPr lang="en-US" dirty="0"/>
          </a:p>
        </p:txBody>
      </p:sp>
      <p:pic>
        <p:nvPicPr>
          <p:cNvPr id="4098" name="Picture 2" descr="http://course1.winona.edu/sberg/IMAGES/plt-ce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436815"/>
            <a:ext cx="4000528" cy="4421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Starter – Identify the structures</a:t>
            </a:r>
            <a:endParaRPr lang="en-US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6527531" cy="4895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971600" y="2780928"/>
            <a:ext cx="1512168" cy="9361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77193" y="3501008"/>
            <a:ext cx="1512168" cy="9361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124000" y="1772816"/>
            <a:ext cx="3303984" cy="121143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372200" y="2312876"/>
            <a:ext cx="2160240" cy="9361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446553" y="200920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02323" y="1450577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8995" y="3134591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33046" y="242756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536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3544788" cy="3527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" b="-1"/>
          <a:stretch/>
        </p:blipFill>
        <p:spPr bwMode="auto">
          <a:xfrm>
            <a:off x="5243018" y="1412777"/>
            <a:ext cx="3672110" cy="3414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3555504" y="836712"/>
            <a:ext cx="0" cy="214754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79376" y="2378534"/>
            <a:ext cx="1651992" cy="7977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987824" y="4773037"/>
            <a:ext cx="67816" cy="15968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5940152" y="404664"/>
            <a:ext cx="999097" cy="121143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19872" y="54868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803844" y="6369912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5706" y="1994904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31244" y="205179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2522897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5055094" cy="348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36912"/>
            <a:ext cx="344244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2051720" y="3092266"/>
            <a:ext cx="643880" cy="198557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859187" y="3174996"/>
            <a:ext cx="492597" cy="1766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987824" y="3015830"/>
            <a:ext cx="689745" cy="206200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331640" y="3344294"/>
            <a:ext cx="355848" cy="18849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499992" y="5805265"/>
            <a:ext cx="1579984" cy="57606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880176" y="1231241"/>
            <a:ext cx="355848" cy="16844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7229327" y="1231241"/>
            <a:ext cx="367009" cy="178458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644008" y="5445224"/>
            <a:ext cx="2986236" cy="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200240" y="5413833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930533" y="5260559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45450" y="5260559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677569" y="5030696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05485" y="6182980"/>
            <a:ext cx="421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378805" y="521536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8140" y="861909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758989" y="86190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3290467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5870" y="357190"/>
            <a:ext cx="8229600" cy="14287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Internal cell membranes are important in providing :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357298"/>
            <a:ext cx="8686800" cy="4525963"/>
          </a:xfrm>
        </p:spPr>
        <p:txBody>
          <a:bodyPr/>
          <a:lstStyle/>
          <a:p>
            <a:r>
              <a:rPr lang="en-US" dirty="0" smtClean="0"/>
              <a:t>transport system</a:t>
            </a:r>
          </a:p>
          <a:p>
            <a:r>
              <a:rPr lang="en-US" dirty="0" smtClean="0"/>
              <a:t>separating </a:t>
            </a:r>
            <a:r>
              <a:rPr lang="en-US" dirty="0"/>
              <a:t>areas from the rest of the </a:t>
            </a:r>
            <a:r>
              <a:rPr lang="en-US" dirty="0" smtClean="0"/>
              <a:t>cytoplasm</a:t>
            </a:r>
          </a:p>
          <a:p>
            <a:r>
              <a:rPr lang="en-US" dirty="0" smtClean="0"/>
              <a:t>providing </a:t>
            </a:r>
            <a:r>
              <a:rPr lang="en-US" dirty="0"/>
              <a:t>a large </a:t>
            </a:r>
            <a:r>
              <a:rPr lang="en-US" dirty="0" smtClean="0"/>
              <a:t>surface area </a:t>
            </a:r>
            <a:r>
              <a:rPr lang="en-US" dirty="0"/>
              <a:t>for the attachment of enzymes and other </a:t>
            </a:r>
            <a:r>
              <a:rPr lang="en-US" dirty="0" smtClean="0"/>
              <a:t>reactants </a:t>
            </a:r>
          </a:p>
          <a:p>
            <a:r>
              <a:rPr lang="en-US" dirty="0" smtClean="0"/>
              <a:t>ATP synthesis</a:t>
            </a:r>
            <a:endParaRPr lang="en-US" dirty="0"/>
          </a:p>
        </p:txBody>
      </p:sp>
      <p:pic>
        <p:nvPicPr>
          <p:cNvPr id="11266" name="Picture 2" descr="http://www.phschool.com/science/biology_place/biocoach/images/cells/Endosy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643314"/>
            <a:ext cx="4963475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37" y="548680"/>
            <a:ext cx="8589834" cy="590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194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47800"/>
            <a:ext cx="8250120" cy="4800600"/>
          </a:xfrm>
        </p:spPr>
        <p:txBody>
          <a:bodyPr/>
          <a:lstStyle/>
          <a:p>
            <a:r>
              <a:rPr lang="en-US" dirty="0" smtClean="0"/>
              <a:t>Developed after</a:t>
            </a:r>
          </a:p>
          <a:p>
            <a:pPr>
              <a:buNone/>
            </a:pPr>
            <a:r>
              <a:rPr lang="en-US" dirty="0" smtClean="0"/>
              <a:t>  the invention of the </a:t>
            </a:r>
          </a:p>
          <a:p>
            <a:pPr>
              <a:buNone/>
            </a:pPr>
            <a:r>
              <a:rPr lang="en-US" dirty="0" smtClean="0"/>
              <a:t>  </a:t>
            </a:r>
            <a:r>
              <a:rPr lang="en-US" dirty="0" smtClean="0">
                <a:hlinkClick r:id="rId2"/>
              </a:rPr>
              <a:t>microscope</a:t>
            </a:r>
            <a:endParaRPr lang="en-US" dirty="0" smtClean="0"/>
          </a:p>
          <a:p>
            <a:r>
              <a:rPr lang="en-US" dirty="0" smtClean="0"/>
              <a:t>3 main points:</a:t>
            </a:r>
          </a:p>
          <a:p>
            <a:pPr lvl="1"/>
            <a:r>
              <a:rPr lang="en-US" dirty="0" smtClean="0"/>
              <a:t>The cell is the smallest independent unit of life</a:t>
            </a:r>
          </a:p>
          <a:p>
            <a:pPr lvl="1"/>
            <a:r>
              <a:rPr lang="en-US" dirty="0" smtClean="0"/>
              <a:t>All organisms are made up of one or more cells</a:t>
            </a:r>
          </a:p>
          <a:p>
            <a:pPr lvl="1"/>
            <a:r>
              <a:rPr lang="en-US" dirty="0" smtClean="0"/>
              <a:t>Cells arise form other cells</a:t>
            </a:r>
            <a:endParaRPr lang="en-US" dirty="0"/>
          </a:p>
        </p:txBody>
      </p:sp>
      <p:pic>
        <p:nvPicPr>
          <p:cNvPr id="1026" name="Picture 2" descr="http://www.antique-microscopes.com/photos/improve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2051"/>
            <a:ext cx="2292785" cy="363934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763688" y="55892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http://www.youtube.com/watch?v=5uIQDHqQZUA&amp;feature=related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into 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 the following animation to see the relative sizes of cells, organelles and viruses…</a:t>
            </a:r>
          </a:p>
          <a:p>
            <a:r>
              <a:rPr lang="en-US" dirty="0" smtClean="0">
                <a:hlinkClick r:id="rId2"/>
              </a:rPr>
              <a:t>Animation</a:t>
            </a:r>
            <a:r>
              <a:rPr lang="en-US" dirty="0" smtClean="0"/>
              <a:t>:</a:t>
            </a:r>
          </a:p>
          <a:p>
            <a:r>
              <a:rPr lang="en-US" dirty="0" smtClean="0">
                <a:hlinkClick r:id="rId2"/>
              </a:rPr>
              <a:t>http://learn.genetics.utah.edu/content/begin/cells/scale/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 for some fun!</a:t>
            </a:r>
          </a:p>
          <a:p>
            <a:r>
              <a:rPr lang="en-US" dirty="0" smtClean="0"/>
              <a:t>Try this </a:t>
            </a:r>
            <a:r>
              <a:rPr lang="en-US" dirty="0" smtClean="0">
                <a:hlinkClick r:id="rId3"/>
              </a:rPr>
              <a:t>quiz</a:t>
            </a:r>
            <a:endParaRPr lang="en-US" dirty="0" smtClean="0"/>
          </a:p>
          <a:p>
            <a:r>
              <a:rPr lang="en-US" sz="1200" dirty="0" smtClean="0">
                <a:hlinkClick r:id="rId3"/>
              </a:rPr>
              <a:t>http://www.zerobio.com/target_practice_quiz/target_practice_quiz_cells.htm</a:t>
            </a:r>
            <a:endParaRPr lang="en-US" sz="1200" dirty="0" smtClean="0"/>
          </a:p>
          <a:p>
            <a:endParaRPr lang="en-US" dirty="0" smtClean="0"/>
          </a:p>
          <a:p>
            <a:r>
              <a:rPr lang="en-US" dirty="0" smtClean="0"/>
              <a:t>And </a:t>
            </a:r>
            <a:r>
              <a:rPr lang="en-US" dirty="0" smtClean="0">
                <a:hlinkClick r:id="rId4"/>
              </a:rPr>
              <a:t>this</a:t>
            </a:r>
            <a:r>
              <a:rPr lang="en-US" dirty="0" smtClean="0"/>
              <a:t>! And this one </a:t>
            </a:r>
            <a:r>
              <a:rPr lang="en-US" dirty="0" smtClean="0">
                <a:hlinkClick r:id="rId5"/>
              </a:rPr>
              <a:t>too</a:t>
            </a:r>
            <a:r>
              <a:rPr lang="en-US" dirty="0" smtClean="0"/>
              <a:t>!</a:t>
            </a:r>
          </a:p>
          <a:p>
            <a:r>
              <a:rPr lang="en-US" sz="1400" dirty="0" smtClean="0">
                <a:hlinkClick r:id="rId4"/>
              </a:rPr>
              <a:t>http://www.biology.ualberta.ca/facilities/multimedia/uploads/cell_biology/animalcell_DD.html</a:t>
            </a:r>
            <a:endParaRPr lang="en-US" sz="1400" dirty="0" smtClean="0"/>
          </a:p>
          <a:p>
            <a:r>
              <a:rPr lang="en-US" sz="1400" dirty="0" smtClean="0">
                <a:hlinkClick r:id="rId5"/>
              </a:rPr>
              <a:t>http://www.biology.ualberta.ca/facilities/multimedia/uploads/cell_biology/plantcell_DD.html</a:t>
            </a:r>
            <a:endParaRPr lang="en-US" sz="14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131840" y="5229200"/>
          <a:ext cx="177641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5" name="Packager Shell Object" r:id="rId6" imgW="1776960" imgH="863640" progId="Package">
                  <p:embed/>
                </p:oleObj>
              </mc:Choice>
              <mc:Fallback>
                <p:oleObj name="Packager Shell Object" r:id="rId6" imgW="1776960" imgH="86364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5229200"/>
                        <a:ext cx="1776413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Microscopes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447800"/>
            <a:ext cx="8244408" cy="4800600"/>
          </a:xfrm>
        </p:spPr>
        <p:txBody>
          <a:bodyPr/>
          <a:lstStyle/>
          <a:p>
            <a:pPr marL="82296" indent="0">
              <a:buNone/>
            </a:pPr>
            <a:r>
              <a:rPr lang="en-GB" dirty="0"/>
              <a:t>Three main types of microscopes are used for biological observations</a:t>
            </a:r>
            <a:endParaRPr lang="en-US" dirty="0"/>
          </a:p>
          <a:p>
            <a:pPr marL="82296" indent="0">
              <a:buNone/>
            </a:pPr>
            <a:endParaRPr lang="en-US" dirty="0"/>
          </a:p>
          <a:p>
            <a:pPr marL="82296" indent="0">
              <a:buNone/>
            </a:pPr>
            <a:r>
              <a:rPr lang="en-GB" dirty="0"/>
              <a:t>1.</a:t>
            </a:r>
            <a:r>
              <a:rPr lang="en-US" dirty="0"/>
              <a:t> </a:t>
            </a:r>
            <a:r>
              <a:rPr lang="en-GB" dirty="0" smtClean="0"/>
              <a:t>The </a:t>
            </a:r>
            <a:r>
              <a:rPr lang="en-GB" dirty="0"/>
              <a:t>light microscope</a:t>
            </a:r>
            <a:endParaRPr lang="en-US" dirty="0"/>
          </a:p>
          <a:p>
            <a:pPr marL="82296" indent="0">
              <a:buNone/>
            </a:pPr>
            <a:r>
              <a:rPr lang="en-GB" dirty="0"/>
              <a:t>2.</a:t>
            </a:r>
            <a:r>
              <a:rPr lang="en-US" dirty="0"/>
              <a:t> </a:t>
            </a:r>
            <a:r>
              <a:rPr lang="en-GB" dirty="0" smtClean="0"/>
              <a:t>The </a:t>
            </a:r>
            <a:r>
              <a:rPr lang="en-GB" dirty="0"/>
              <a:t>transmission electron </a:t>
            </a:r>
            <a:r>
              <a:rPr lang="en-GB" dirty="0" smtClean="0"/>
              <a:t>microscope(TEM</a:t>
            </a:r>
            <a:r>
              <a:rPr lang="en-GB" dirty="0"/>
              <a:t>)</a:t>
            </a:r>
            <a:endParaRPr lang="en-US" dirty="0"/>
          </a:p>
          <a:p>
            <a:pPr marL="82296" indent="0">
              <a:buNone/>
            </a:pPr>
            <a:r>
              <a:rPr lang="en-GB" dirty="0"/>
              <a:t>3.</a:t>
            </a:r>
            <a:r>
              <a:rPr lang="en-US" dirty="0"/>
              <a:t> </a:t>
            </a:r>
            <a:r>
              <a:rPr lang="en-GB" dirty="0" smtClean="0"/>
              <a:t>The </a:t>
            </a:r>
            <a:r>
              <a:rPr lang="en-GB" dirty="0"/>
              <a:t>scanning electron microscope (SEM)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093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Microscope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3856472" cy="4800600"/>
          </a:xfrm>
        </p:spPr>
        <p:txBody>
          <a:bodyPr/>
          <a:lstStyle/>
          <a:p>
            <a:r>
              <a:rPr lang="en-US" dirty="0" smtClean="0"/>
              <a:t>Uses light</a:t>
            </a:r>
          </a:p>
          <a:p>
            <a:r>
              <a:rPr lang="en-US" dirty="0" smtClean="0"/>
              <a:t>Limited to about 1500x magnification</a:t>
            </a:r>
          </a:p>
          <a:p>
            <a:r>
              <a:rPr lang="en-US" dirty="0" smtClean="0"/>
              <a:t>Can only see to 0.2 um with best ones</a:t>
            </a:r>
          </a:p>
          <a:p>
            <a:r>
              <a:rPr lang="en-US" dirty="0" smtClean="0"/>
              <a:t>Stains used to improve visibility</a:t>
            </a:r>
            <a:endParaRPr lang="en-US" dirty="0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80728"/>
            <a:ext cx="3169319" cy="551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442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341784"/>
            <a:ext cx="7498080" cy="1143000"/>
          </a:xfrm>
        </p:spPr>
        <p:txBody>
          <a:bodyPr/>
          <a:lstStyle/>
          <a:p>
            <a:r>
              <a:rPr lang="en-US" dirty="0" smtClean="0"/>
              <a:t>Light Micrographs</a:t>
            </a:r>
            <a:endParaRPr lang="en-US" dirty="0"/>
          </a:p>
        </p:txBody>
      </p:sp>
      <p:pic>
        <p:nvPicPr>
          <p:cNvPr id="50178" name="Picture 2" descr="https://www.starhospitals.in/img-neph-n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73374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31085"/>
            <a:ext cx="4700315" cy="3311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576" y="28916"/>
            <a:ext cx="3727502" cy="312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234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5886450" cy="52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528" y="116632"/>
            <a:ext cx="3810000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4649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Transmission Electron Microscope</a:t>
            </a:r>
          </a:p>
          <a:p>
            <a:r>
              <a:rPr lang="en-US" dirty="0" smtClean="0"/>
              <a:t>Specimens are usually encased in resin and sliced very thinly</a:t>
            </a:r>
          </a:p>
          <a:p>
            <a:r>
              <a:rPr lang="en-US" dirty="0" smtClean="0"/>
              <a:t>An electron beam passes through the specimen</a:t>
            </a:r>
          </a:p>
          <a:p>
            <a:r>
              <a:rPr lang="en-US" dirty="0" smtClean="0"/>
              <a:t>Only the electrons that get through the specimen are detected </a:t>
            </a:r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275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 micrographs</a:t>
            </a:r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496252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12776"/>
            <a:ext cx="235662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925775"/>
            <a:ext cx="4239146" cy="2868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4452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090" y="2420888"/>
            <a:ext cx="5111858" cy="4259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864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567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Scanning Electron Microscope</a:t>
            </a:r>
          </a:p>
          <a:p>
            <a:r>
              <a:rPr lang="en-US" dirty="0" smtClean="0"/>
              <a:t>The electron beam scans the surface and reflects back</a:t>
            </a:r>
          </a:p>
          <a:p>
            <a:r>
              <a:rPr lang="en-US" dirty="0" smtClean="0"/>
              <a:t>Allows for a 3D looking images with greater focus at different depths</a:t>
            </a:r>
          </a:p>
          <a:p>
            <a:r>
              <a:rPr lang="en-US" dirty="0" smtClean="0"/>
              <a:t>surface structure can be seen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372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oup.co.uk/images/oxed/children/yoes/nature/animalce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636546" cy="6534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 Micrographs</a:t>
            </a:r>
            <a:endParaRPr lang="en-US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268761"/>
            <a:ext cx="290398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649" y="526088"/>
            <a:ext cx="2704277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400007"/>
            <a:ext cx="4235894" cy="3226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6314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676275"/>
            <a:ext cx="7486650" cy="551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6878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80" y="1196752"/>
            <a:ext cx="8523360" cy="63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245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conditions to consider: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447800"/>
            <a:ext cx="7674056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GB" dirty="0" smtClean="0"/>
              <a:t>1</a:t>
            </a:r>
            <a:r>
              <a:rPr lang="en-GB" dirty="0"/>
              <a:t>.</a:t>
            </a:r>
            <a:r>
              <a:rPr lang="en-US" dirty="0"/>
              <a:t> </a:t>
            </a:r>
            <a:r>
              <a:rPr lang="en-GB" b="1" u="sng" dirty="0"/>
              <a:t>Magnification—</a:t>
            </a:r>
            <a:r>
              <a:rPr lang="en-GB" dirty="0"/>
              <a:t> </a:t>
            </a:r>
            <a:r>
              <a:rPr lang="en-GB" b="1" dirty="0"/>
              <a:t> is the degree to which the size of an image is larger than the </a:t>
            </a:r>
            <a:r>
              <a:rPr lang="en-GB" b="1" dirty="0" smtClean="0"/>
              <a:t>object </a:t>
            </a:r>
            <a:r>
              <a:rPr lang="en-GB" b="1" dirty="0"/>
              <a:t>itself. </a:t>
            </a:r>
            <a:endParaRPr lang="en-GB" b="1" dirty="0" smtClean="0"/>
          </a:p>
          <a:p>
            <a:pPr marL="82296" indent="0">
              <a:buNone/>
            </a:pPr>
            <a:endParaRPr lang="en-GB" b="1" dirty="0"/>
          </a:p>
          <a:p>
            <a:pPr marL="82296" indent="0">
              <a:buNone/>
            </a:pPr>
            <a:endParaRPr lang="en-US" dirty="0"/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632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764704"/>
            <a:ext cx="7890080" cy="5483696"/>
          </a:xfrm>
        </p:spPr>
        <p:txBody>
          <a:bodyPr>
            <a:normAutofit/>
          </a:bodyPr>
          <a:lstStyle/>
          <a:p>
            <a:r>
              <a:rPr lang="en-GB" dirty="0"/>
              <a:t>2. </a:t>
            </a:r>
            <a:r>
              <a:rPr lang="en-GB" b="1" u="sng" dirty="0"/>
              <a:t>Resolution—</a:t>
            </a:r>
            <a:r>
              <a:rPr lang="en-GB" b="1" dirty="0"/>
              <a:t>  is the degree to which it is possible to distinguish between two </a:t>
            </a:r>
            <a:r>
              <a:rPr lang="en-GB" b="1" dirty="0" smtClean="0"/>
              <a:t>objects </a:t>
            </a:r>
            <a:r>
              <a:rPr lang="en-GB" b="1" dirty="0"/>
              <a:t>that are very close together. </a:t>
            </a:r>
            <a:r>
              <a:rPr lang="en-GB" dirty="0"/>
              <a:t> </a:t>
            </a:r>
            <a:endParaRPr lang="en-GB" dirty="0" smtClean="0"/>
          </a:p>
          <a:p>
            <a:r>
              <a:rPr lang="en-GB" dirty="0" smtClean="0"/>
              <a:t>The </a:t>
            </a:r>
            <a:r>
              <a:rPr lang="en-GB" dirty="0"/>
              <a:t>higher the resolution, the greater the detail you can see. </a:t>
            </a:r>
            <a:endParaRPr lang="en-GB" dirty="0" smtClean="0"/>
          </a:p>
          <a:p>
            <a:r>
              <a:rPr lang="en-GB" dirty="0" smtClean="0"/>
              <a:t>After </a:t>
            </a:r>
            <a:r>
              <a:rPr lang="en-GB" dirty="0"/>
              <a:t>a certain point, zooming in on such an image will only make it appear </a:t>
            </a:r>
            <a:r>
              <a:rPr lang="en-GB" dirty="0" smtClean="0"/>
              <a:t>larger not clearer. This </a:t>
            </a:r>
            <a:r>
              <a:rPr lang="en-GB" dirty="0"/>
              <a:t>is called the </a:t>
            </a:r>
            <a:r>
              <a:rPr lang="en-GB" b="1" dirty="0"/>
              <a:t>resolving power</a:t>
            </a:r>
            <a:r>
              <a:rPr lang="en-GB" dirty="0"/>
              <a:t>.</a:t>
            </a:r>
            <a:endParaRPr lang="en-US" dirty="0"/>
          </a:p>
          <a:p>
            <a:pPr marL="82296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63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48680"/>
            <a:ext cx="7498080" cy="5699720"/>
          </a:xfrm>
        </p:spPr>
        <p:txBody>
          <a:bodyPr/>
          <a:lstStyle/>
          <a:p>
            <a:pPr marL="82296" indent="0">
              <a:buNone/>
            </a:pPr>
            <a:r>
              <a:rPr lang="en-GB" dirty="0" smtClean="0"/>
              <a:t>3</a:t>
            </a:r>
            <a:r>
              <a:rPr lang="en-GB" dirty="0"/>
              <a:t>. </a:t>
            </a:r>
            <a:r>
              <a:rPr lang="en-GB" b="1" u="sng" dirty="0"/>
              <a:t>Contrast</a:t>
            </a:r>
            <a:r>
              <a:rPr lang="en-GB" dirty="0"/>
              <a:t>—this has to be such that the resolved details can be distinguished from the </a:t>
            </a:r>
            <a:r>
              <a:rPr lang="en-GB" dirty="0" smtClean="0"/>
              <a:t>background </a:t>
            </a:r>
            <a:r>
              <a:rPr lang="en-GB" dirty="0"/>
              <a:t>and from each </a:t>
            </a:r>
            <a:r>
              <a:rPr lang="en-GB" dirty="0" smtClean="0"/>
              <a:t>other. </a:t>
            </a:r>
          </a:p>
          <a:p>
            <a:pPr marL="82296" indent="0">
              <a:buNone/>
            </a:pPr>
            <a:endParaRPr lang="en-GB" dirty="0"/>
          </a:p>
          <a:p>
            <a:pPr marL="82296" indent="0">
              <a:buNone/>
            </a:pPr>
            <a:endParaRPr lang="en-GB" dirty="0" smtClean="0"/>
          </a:p>
          <a:p>
            <a:r>
              <a:rPr lang="en-GB" b="1" dirty="0" smtClean="0"/>
              <a:t>In summary : </a:t>
            </a:r>
            <a:r>
              <a:rPr lang="en-GB" dirty="0" smtClean="0"/>
              <a:t>A </a:t>
            </a:r>
            <a:r>
              <a:rPr lang="en-GB" dirty="0"/>
              <a:t>microscope is used for two purposes: to </a:t>
            </a:r>
            <a:r>
              <a:rPr lang="en-GB" b="1" dirty="0"/>
              <a:t>magnify </a:t>
            </a:r>
            <a:r>
              <a:rPr lang="en-GB" dirty="0"/>
              <a:t>an </a:t>
            </a:r>
            <a:r>
              <a:rPr lang="en-GB" dirty="0" smtClean="0"/>
              <a:t>object </a:t>
            </a:r>
            <a:r>
              <a:rPr lang="en-GB" dirty="0"/>
              <a:t>and to </a:t>
            </a:r>
            <a:r>
              <a:rPr lang="en-GB" b="1" dirty="0"/>
              <a:t>resolve </a:t>
            </a:r>
            <a:r>
              <a:rPr lang="en-GB" dirty="0"/>
              <a:t>the fine </a:t>
            </a:r>
            <a:r>
              <a:rPr lang="en-GB" dirty="0" smtClean="0"/>
              <a:t>structure </a:t>
            </a:r>
            <a:r>
              <a:rPr lang="en-GB" dirty="0"/>
              <a:t>of the object.</a:t>
            </a:r>
            <a:endParaRPr lang="en-US" dirty="0"/>
          </a:p>
          <a:p>
            <a:pPr marL="82296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886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separate cell 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 this </a:t>
            </a:r>
            <a:r>
              <a:rPr lang="en-US" dirty="0" smtClean="0">
                <a:hlinkClick r:id="rId2"/>
              </a:rPr>
              <a:t>animation</a:t>
            </a:r>
            <a:endParaRPr lang="en-US" dirty="0" smtClean="0"/>
          </a:p>
          <a:p>
            <a:r>
              <a:rPr lang="en-US" sz="1400" dirty="0" smtClean="0">
                <a:hlinkClick r:id="rId2"/>
              </a:rPr>
              <a:t>http://www.sumanasinc.com/webcontent/animations/content/cellfractionation.html</a:t>
            </a:r>
            <a:endParaRPr lang="en-US" sz="1400" dirty="0" smtClean="0"/>
          </a:p>
          <a:p>
            <a:endParaRPr lang="en-US" sz="1400" dirty="0" smtClean="0"/>
          </a:p>
          <a:p>
            <a:r>
              <a:rPr lang="en-US" sz="2800" dirty="0" smtClean="0"/>
              <a:t>Read page 17 in Collins. Write a summary of cell fractionation.</a:t>
            </a:r>
          </a:p>
          <a:p>
            <a:endParaRPr lang="en-US" sz="2800" dirty="0" smtClean="0"/>
          </a:p>
          <a:p>
            <a:r>
              <a:rPr lang="en-US" sz="2800" i="1" dirty="0" smtClean="0"/>
              <a:t>Note: this technique is often referenced on exams to test your understanding of relative organelle sizes. </a:t>
            </a:r>
            <a:endParaRPr lang="en-US" sz="2800" i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Eukaryotes v. Prokaryotes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mrsmaine.wikispaces.com/file/view/compare.contrast.chart.mcgarvey.04.png/57230006/compare.contrast.chart.mcgarvey.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60"/>
            <a:ext cx="8330394" cy="57150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357950" y="4500570"/>
            <a:ext cx="1977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-cell wall of </a:t>
            </a:r>
            <a:r>
              <a:rPr lang="en-US" dirty="0" err="1" smtClean="0"/>
              <a:t>murein</a:t>
            </a:r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42976" y="4429132"/>
            <a:ext cx="2124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-cell wall of cellulose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20" y="3356992"/>
            <a:ext cx="1635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-cell membrane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fluwiki.info/uploads/Science/prokaryotic_ce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961404"/>
            <a:ext cx="5989538" cy="43560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746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Prokaryote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2994" y="857232"/>
            <a:ext cx="8229600" cy="5268931"/>
          </a:xfrm>
        </p:spPr>
        <p:txBody>
          <a:bodyPr/>
          <a:lstStyle/>
          <a:p>
            <a:r>
              <a:rPr lang="en-US" dirty="0" smtClean="0"/>
              <a:t>NO membrane bound organelles</a:t>
            </a:r>
          </a:p>
          <a:p>
            <a:r>
              <a:rPr lang="en-US" dirty="0" smtClean="0"/>
              <a:t>No ER </a:t>
            </a:r>
          </a:p>
          <a:p>
            <a:r>
              <a:rPr lang="en-US" dirty="0" smtClean="0"/>
              <a:t>DNA is circular and free in the cytoplasm</a:t>
            </a:r>
          </a:p>
          <a:p>
            <a:r>
              <a:rPr lang="en-US" dirty="0" smtClean="0"/>
              <a:t>Smaller ribosomes (70s) (size)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404664"/>
            <a:ext cx="7498080" cy="5843736"/>
          </a:xfrm>
        </p:spPr>
        <p:txBody>
          <a:bodyPr/>
          <a:lstStyle/>
          <a:p>
            <a:r>
              <a:rPr lang="en-US" dirty="0" err="1"/>
              <a:t>Mesosomes</a:t>
            </a:r>
            <a:r>
              <a:rPr lang="en-US" dirty="0"/>
              <a:t>- </a:t>
            </a:r>
            <a:r>
              <a:rPr lang="en-US" dirty="0" err="1" smtClean="0"/>
              <a:t>infolding</a:t>
            </a:r>
            <a:r>
              <a:rPr lang="en-US" dirty="0" smtClean="0"/>
              <a:t> of the cell membrane for respiration</a:t>
            </a:r>
            <a:endParaRPr lang="en-US" dirty="0"/>
          </a:p>
          <a:p>
            <a:r>
              <a:rPr lang="en-US" dirty="0"/>
              <a:t>Capsule – protective outer layer (may be present)</a:t>
            </a:r>
          </a:p>
          <a:p>
            <a:r>
              <a:rPr lang="en-US" dirty="0"/>
              <a:t>Plasmids- small circular DNA </a:t>
            </a:r>
            <a:r>
              <a:rPr lang="en-US" dirty="0" smtClean="0"/>
              <a:t>(</a:t>
            </a:r>
            <a:r>
              <a:rPr lang="en-US" dirty="0"/>
              <a:t>in addition to </a:t>
            </a:r>
            <a:r>
              <a:rPr lang="en-US" dirty="0" smtClean="0"/>
              <a:t>main DNA material)</a:t>
            </a:r>
          </a:p>
          <a:p>
            <a:r>
              <a:rPr lang="en-US" dirty="0" smtClean="0"/>
              <a:t>Cell wall made of peptidoglycan/</a:t>
            </a:r>
            <a:r>
              <a:rPr lang="en-US" dirty="0" err="1" smtClean="0"/>
              <a:t>murein</a:t>
            </a:r>
            <a:r>
              <a:rPr lang="en-US" dirty="0" smtClean="0"/>
              <a:t> not cellulose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318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iologycorner.com/resources/plant_ce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8602995" cy="55250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32" y="1214422"/>
            <a:ext cx="8229600" cy="4911741"/>
          </a:xfrm>
        </p:spPr>
        <p:txBody>
          <a:bodyPr/>
          <a:lstStyle/>
          <a:p>
            <a:r>
              <a:rPr lang="en-US" dirty="0" smtClean="0"/>
              <a:t>Consist of DNA or RNA (not both) enclosed in a </a:t>
            </a:r>
            <a:r>
              <a:rPr lang="en-US" dirty="0"/>
              <a:t>p</a:t>
            </a:r>
            <a:r>
              <a:rPr lang="en-US" dirty="0" smtClean="0"/>
              <a:t>rotein coat</a:t>
            </a:r>
            <a:endParaRPr lang="en-US" dirty="0"/>
          </a:p>
        </p:txBody>
      </p:sp>
      <p:pic>
        <p:nvPicPr>
          <p:cNvPr id="39938" name="Picture 2" descr="http://micro.magnet.fsu.edu/cells/viruses/images/influenzafigur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85992"/>
            <a:ext cx="7032816" cy="4239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52"/>
            <a:ext cx="9429784" cy="598331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Cell </a:t>
            </a:r>
            <a:r>
              <a:rPr lang="en-US" dirty="0" smtClean="0">
                <a:sym typeface="Wingdings" pitchFamily="2" charset="2"/>
              </a:rPr>
              <a:t> Tissue Organ Organ system Organism</a:t>
            </a:r>
            <a:endParaRPr lang="en-US" dirty="0"/>
          </a:p>
        </p:txBody>
      </p:sp>
      <p:pic>
        <p:nvPicPr>
          <p:cNvPr id="37890" name="Picture 2" descr="http://www.healthadviceonline.biz/wp-content/uploads/2010/05/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928670"/>
            <a:ext cx="5072098" cy="6891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746" y="0"/>
            <a:ext cx="8229600" cy="1143000"/>
          </a:xfrm>
        </p:spPr>
        <p:txBody>
          <a:bodyPr/>
          <a:lstStyle/>
          <a:p>
            <a:r>
              <a:rPr lang="en-US" dirty="0" smtClean="0"/>
              <a:t>Division of </a:t>
            </a:r>
            <a:r>
              <a:rPr lang="en-US" dirty="0" err="1" smtClean="0"/>
              <a:t>Labour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2994" y="928670"/>
            <a:ext cx="8229600" cy="5197493"/>
          </a:xfrm>
        </p:spPr>
        <p:txBody>
          <a:bodyPr/>
          <a:lstStyle/>
          <a:p>
            <a:r>
              <a:rPr lang="en-US" dirty="0" smtClean="0"/>
              <a:t>In multicellular organisms cells are specialized </a:t>
            </a:r>
            <a:r>
              <a:rPr lang="en-US" dirty="0"/>
              <a:t>according the functions they perform </a:t>
            </a:r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235755"/>
            <a:ext cx="7498080" cy="4800600"/>
          </a:xfrm>
        </p:spPr>
        <p:txBody>
          <a:bodyPr/>
          <a:lstStyle/>
          <a:p>
            <a:r>
              <a:rPr lang="en-US" smtClean="0"/>
              <a:t>Tissue- </a:t>
            </a:r>
            <a:r>
              <a:rPr lang="en-US" dirty="0"/>
              <a:t>an aggregation of similar cells with same function</a:t>
            </a:r>
          </a:p>
          <a:p>
            <a:pPr marL="82296" indent="0">
              <a:buNone/>
            </a:pPr>
            <a:endParaRPr lang="en-US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523875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419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908720"/>
            <a:ext cx="7498080" cy="4800600"/>
          </a:xfrm>
        </p:spPr>
        <p:txBody>
          <a:bodyPr/>
          <a:lstStyle/>
          <a:p>
            <a:r>
              <a:rPr lang="en-US" dirty="0" smtClean="0"/>
              <a:t>Organ- an aggregation of several tissues to carry out a particular function for the whole organism.</a:t>
            </a:r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599" y="2455540"/>
            <a:ext cx="6755833" cy="3637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9587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nlm.nih.gov/medlineplus/ency/images/ency/fullsize/8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361994"/>
            <a:ext cx="5616624" cy="4493301"/>
          </a:xfrm>
          <a:prstGeom prst="rect">
            <a:avLst/>
          </a:prstGeom>
          <a:noFill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Tissues: create a table to show the name, description/diagram function and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916832"/>
            <a:ext cx="7498080" cy="4331568"/>
          </a:xfrm>
        </p:spPr>
        <p:txBody>
          <a:bodyPr/>
          <a:lstStyle/>
          <a:p>
            <a:pPr lvl="1"/>
            <a:r>
              <a:rPr lang="en-US" dirty="0"/>
              <a:t>Epithelial (ciliated, cuboidal</a:t>
            </a:r>
            <a:r>
              <a:rPr lang="en-US" dirty="0" smtClean="0"/>
              <a:t>) </a:t>
            </a:r>
            <a:endParaRPr lang="en-US" dirty="0"/>
          </a:p>
          <a:p>
            <a:pPr lvl="1"/>
            <a:r>
              <a:rPr lang="en-US" dirty="0"/>
              <a:t>Muscle (striated, smooth)</a:t>
            </a:r>
          </a:p>
          <a:p>
            <a:pPr lvl="1"/>
            <a:r>
              <a:rPr lang="en-US" dirty="0"/>
              <a:t>Connective (collagen)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974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Viewing cells - animal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GB" b="1" u="sng" dirty="0" smtClean="0"/>
              <a:t>Cheek cell sampling – making your own slide of epithelial tissue</a:t>
            </a:r>
            <a:endParaRPr lang="en-US" dirty="0" smtClean="0"/>
          </a:p>
          <a:p>
            <a:pPr>
              <a:buNone/>
            </a:pPr>
            <a:endParaRPr lang="en-GB" i="1" dirty="0" smtClean="0"/>
          </a:p>
          <a:p>
            <a:pPr>
              <a:buNone/>
            </a:pPr>
            <a:r>
              <a:rPr lang="en-GB" i="1" dirty="0" smtClean="0"/>
              <a:t>Follow the directions below to make a slide of your cheek cells for observation:</a:t>
            </a:r>
            <a:endParaRPr lang="en-US" dirty="0" smtClean="0"/>
          </a:p>
          <a:p>
            <a:pPr>
              <a:buNone/>
            </a:pPr>
            <a:r>
              <a:rPr lang="en-GB" dirty="0" smtClean="0"/>
              <a:t>1.</a:t>
            </a:r>
            <a:r>
              <a:rPr lang="en-US" dirty="0" smtClean="0"/>
              <a:t> </a:t>
            </a:r>
            <a:r>
              <a:rPr lang="en-GB" dirty="0" smtClean="0"/>
              <a:t>Using a clean cotton bud, collect cheek cells by moving the cotton bud over the inside of the cheek.</a:t>
            </a:r>
            <a:endParaRPr lang="en-US" dirty="0" smtClean="0"/>
          </a:p>
          <a:p>
            <a:pPr>
              <a:buNone/>
            </a:pPr>
            <a:r>
              <a:rPr lang="en-GB" dirty="0" smtClean="0"/>
              <a:t>2.</a:t>
            </a:r>
            <a:r>
              <a:rPr lang="en-US" dirty="0" smtClean="0"/>
              <a:t> </a:t>
            </a:r>
            <a:r>
              <a:rPr lang="en-GB" dirty="0" smtClean="0"/>
              <a:t>Smear the cotton bud over a small area of a clean microscope slide.</a:t>
            </a:r>
            <a:endParaRPr lang="en-US" dirty="0" smtClean="0"/>
          </a:p>
          <a:p>
            <a:pPr>
              <a:buNone/>
            </a:pPr>
            <a:r>
              <a:rPr lang="en-GB" dirty="0" smtClean="0"/>
              <a:t>3.</a:t>
            </a:r>
            <a:r>
              <a:rPr lang="en-US" dirty="0" smtClean="0"/>
              <a:t> </a:t>
            </a:r>
            <a:r>
              <a:rPr lang="en-GB" dirty="0" smtClean="0"/>
              <a:t>Place the cotton bud in a container of disinfectant.</a:t>
            </a:r>
            <a:endParaRPr lang="en-US" dirty="0" smtClean="0"/>
          </a:p>
          <a:p>
            <a:pPr>
              <a:buNone/>
            </a:pPr>
            <a:r>
              <a:rPr lang="en-GB" dirty="0" smtClean="0"/>
              <a:t>4.</a:t>
            </a:r>
            <a:r>
              <a:rPr lang="en-US" dirty="0" smtClean="0"/>
              <a:t> </a:t>
            </a:r>
            <a:r>
              <a:rPr lang="en-GB" dirty="0" smtClean="0"/>
              <a:t>Place 1 drop of </a:t>
            </a:r>
            <a:r>
              <a:rPr lang="en-GB" b="1" dirty="0" smtClean="0"/>
              <a:t>1% </a:t>
            </a:r>
            <a:r>
              <a:rPr lang="en-GB" b="1" dirty="0" err="1" smtClean="0"/>
              <a:t>methylene</a:t>
            </a:r>
            <a:r>
              <a:rPr lang="en-GB" b="1" dirty="0" smtClean="0"/>
              <a:t> blue</a:t>
            </a:r>
            <a:r>
              <a:rPr lang="en-GB" dirty="0" smtClean="0"/>
              <a:t> onto the smear and cover with a cover slip.</a:t>
            </a:r>
            <a:endParaRPr lang="en-US" dirty="0" smtClean="0"/>
          </a:p>
          <a:p>
            <a:pPr>
              <a:buNone/>
            </a:pPr>
            <a:r>
              <a:rPr lang="en-GB" dirty="0" smtClean="0"/>
              <a:t>5.</a:t>
            </a:r>
            <a:r>
              <a:rPr lang="en-US" dirty="0" smtClean="0"/>
              <a:t> </a:t>
            </a:r>
            <a:r>
              <a:rPr lang="en-GB" dirty="0" smtClean="0"/>
              <a:t>Blot the slide with a piece of tissue paper to remove any excess stain.</a:t>
            </a:r>
            <a:endParaRPr lang="en-US" dirty="0" smtClean="0"/>
          </a:p>
          <a:p>
            <a:pPr>
              <a:buNone/>
            </a:pPr>
            <a:r>
              <a:rPr lang="en-GB" dirty="0" smtClean="0"/>
              <a:t>6.</a:t>
            </a:r>
            <a:r>
              <a:rPr lang="en-US" dirty="0" smtClean="0"/>
              <a:t> </a:t>
            </a:r>
            <a:r>
              <a:rPr lang="en-GB" dirty="0" smtClean="0"/>
              <a:t>Observe the smear under the low power magnification of your microscope and increase magnification as with other slides.</a:t>
            </a:r>
            <a:endParaRPr lang="en-US" dirty="0" smtClean="0"/>
          </a:p>
          <a:p>
            <a:pPr>
              <a:buNone/>
            </a:pPr>
            <a:r>
              <a:rPr lang="en-GB" dirty="0" smtClean="0"/>
              <a:t>7.</a:t>
            </a:r>
            <a:r>
              <a:rPr lang="en-US" dirty="0" smtClean="0"/>
              <a:t> </a:t>
            </a:r>
            <a:r>
              <a:rPr lang="en-GB" dirty="0" smtClean="0"/>
              <a:t>After the cells have been observed, immerse the slide and </a:t>
            </a:r>
            <a:r>
              <a:rPr lang="en-GB" dirty="0" err="1" smtClean="0"/>
              <a:t>coverslip</a:t>
            </a:r>
            <a:r>
              <a:rPr lang="en-GB" dirty="0" smtClean="0"/>
              <a:t> in a beaker of disinfectant.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Viewing Cells - Plant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GB" b="1" dirty="0" smtClean="0"/>
              <a:t>Onion slide</a:t>
            </a:r>
            <a:endParaRPr lang="en-US" sz="2800" dirty="0" smtClean="0"/>
          </a:p>
          <a:p>
            <a:endParaRPr lang="en-US" sz="2800" dirty="0" smtClean="0"/>
          </a:p>
          <a:p>
            <a:pPr marL="596646" lvl="0" indent="-514350">
              <a:buFont typeface="+mj-lt"/>
              <a:buAutoNum type="arabicPeriod"/>
            </a:pPr>
            <a:r>
              <a:rPr lang="en-GB" dirty="0" smtClean="0"/>
              <a:t>Remove some onion epidermal cells.</a:t>
            </a:r>
            <a:endParaRPr lang="en-US" dirty="0" smtClean="0"/>
          </a:p>
          <a:p>
            <a:pPr marL="596646" lvl="0" indent="-514350">
              <a:buFont typeface="+mj-lt"/>
              <a:buAutoNum type="arabicPeriod"/>
            </a:pPr>
            <a:r>
              <a:rPr lang="en-GB" dirty="0" smtClean="0"/>
              <a:t>Place a drop of iodine on a microscope slide and lay the epidermal cells on top.</a:t>
            </a:r>
            <a:endParaRPr lang="en-US" dirty="0" smtClean="0"/>
          </a:p>
          <a:p>
            <a:pPr marL="596646" lvl="0" indent="-514350">
              <a:buFont typeface="+mj-lt"/>
              <a:buAutoNum type="arabicPeriod"/>
            </a:pPr>
            <a:r>
              <a:rPr lang="en-GB" dirty="0" smtClean="0"/>
              <a:t>Carefully lower a cover slip over the tissue.</a:t>
            </a:r>
            <a:endParaRPr lang="en-US" dirty="0" smtClean="0"/>
          </a:p>
          <a:p>
            <a:pPr marL="596646" lvl="0" indent="-514350">
              <a:buFont typeface="+mj-lt"/>
              <a:buAutoNum type="arabicPeriod"/>
            </a:pPr>
            <a:r>
              <a:rPr lang="en-GB" dirty="0" smtClean="0"/>
              <a:t>Observe the cells under the low power magnification of your microscope and increase magnification as with other slides.</a:t>
            </a:r>
            <a:endParaRPr lang="en-US" dirty="0" smtClean="0"/>
          </a:p>
          <a:p>
            <a:endParaRPr lang="en-GB" b="1" dirty="0" smtClean="0"/>
          </a:p>
          <a:p>
            <a:r>
              <a:rPr lang="en-GB" b="1" i="1" dirty="0" smtClean="0"/>
              <a:t>Note: </a:t>
            </a:r>
          </a:p>
          <a:p>
            <a:pPr>
              <a:buNone/>
            </a:pPr>
            <a:r>
              <a:rPr lang="en-GB" b="1" i="1" dirty="0" smtClean="0"/>
              <a:t>    You will be required to submit one low power plan (no cells), with magnification noted, labelled and with a suitable heading for your practical assessment.</a:t>
            </a:r>
            <a:endParaRPr lang="en-US" sz="2400" i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and Animal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47800"/>
            <a:ext cx="8316416" cy="4800600"/>
          </a:xfrm>
        </p:spPr>
        <p:txBody>
          <a:bodyPr/>
          <a:lstStyle/>
          <a:p>
            <a:r>
              <a:rPr lang="en-US" dirty="0" smtClean="0"/>
              <a:t>View the handout of the plant and animal cells</a:t>
            </a:r>
          </a:p>
          <a:p>
            <a:r>
              <a:rPr lang="en-US" dirty="0" smtClean="0"/>
              <a:t>Make a table to contrast animal and plant cells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287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Cell Ultra structure sheets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your text and the slides that follow to complete the summary table of the parts of the cell</a:t>
            </a:r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10922" t="20600" r="10922" b="16401"/>
          <a:stretch>
            <a:fillRect/>
          </a:stretch>
        </p:blipFill>
        <p:spPr bwMode="auto">
          <a:xfrm>
            <a:off x="755576" y="2996952"/>
            <a:ext cx="8136904" cy="368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1439</TotalTime>
  <Words>1215</Words>
  <Application>Microsoft Macintosh PowerPoint</Application>
  <PresentationFormat>On-screen Show (4:3)</PresentationFormat>
  <Paragraphs>216</Paragraphs>
  <Slides>55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7" baseType="lpstr">
      <vt:lpstr>Solstice</vt:lpstr>
      <vt:lpstr>Packager Shell Object</vt:lpstr>
      <vt:lpstr>AS Biology: BY1</vt:lpstr>
      <vt:lpstr>Intro</vt:lpstr>
      <vt:lpstr>Cell theory</vt:lpstr>
      <vt:lpstr>PowerPoint Presentation</vt:lpstr>
      <vt:lpstr>PowerPoint Presentation</vt:lpstr>
      <vt:lpstr>Viewing cells - animal</vt:lpstr>
      <vt:lpstr>Viewing Cells - Plant</vt:lpstr>
      <vt:lpstr>Plant and Animal Cells</vt:lpstr>
      <vt:lpstr>Complete the Cell Ultra structure sheets</vt:lpstr>
      <vt:lpstr>Resources</vt:lpstr>
      <vt:lpstr>Nucleus</vt:lpstr>
      <vt:lpstr>Ribosomes</vt:lpstr>
      <vt:lpstr>Mitochondria</vt:lpstr>
      <vt:lpstr>Chloroplasts</vt:lpstr>
      <vt:lpstr>Endosymbiotic Theory</vt:lpstr>
      <vt:lpstr>ER</vt:lpstr>
      <vt:lpstr>Golgi Apparatus/Body</vt:lpstr>
      <vt:lpstr>Lysosomes</vt:lpstr>
      <vt:lpstr>Cell Wall</vt:lpstr>
      <vt:lpstr>Cell membrane</vt:lpstr>
      <vt:lpstr>Centrioles</vt:lpstr>
      <vt:lpstr>Microtubules</vt:lpstr>
      <vt:lpstr>Cilia and Flagella</vt:lpstr>
      <vt:lpstr>Vacuole</vt:lpstr>
      <vt:lpstr>Starter – Identify the structures</vt:lpstr>
      <vt:lpstr>PowerPoint Presentation</vt:lpstr>
      <vt:lpstr>PowerPoint Presentation</vt:lpstr>
      <vt:lpstr>Internal cell membranes are important in providing :  </vt:lpstr>
      <vt:lpstr>PowerPoint Presentation</vt:lpstr>
      <vt:lpstr>Put it into perspective</vt:lpstr>
      <vt:lpstr>Cell quiz</vt:lpstr>
      <vt:lpstr>Microscopes</vt:lpstr>
      <vt:lpstr>Light Microscope</vt:lpstr>
      <vt:lpstr>Light Micrographs</vt:lpstr>
      <vt:lpstr>TEM</vt:lpstr>
      <vt:lpstr>TEM</vt:lpstr>
      <vt:lpstr>TEM micrographs</vt:lpstr>
      <vt:lpstr>SEM</vt:lpstr>
      <vt:lpstr>SEM</vt:lpstr>
      <vt:lpstr>SEM Micrographs</vt:lpstr>
      <vt:lpstr>PowerPoint Presentation</vt:lpstr>
      <vt:lpstr>Starter</vt:lpstr>
      <vt:lpstr>3 conditions to consider:</vt:lpstr>
      <vt:lpstr>PowerPoint Presentation</vt:lpstr>
      <vt:lpstr>PowerPoint Presentation</vt:lpstr>
      <vt:lpstr>How to separate cell parts</vt:lpstr>
      <vt:lpstr>Eukaryotes v. Prokaryotes</vt:lpstr>
      <vt:lpstr>Prokaryote</vt:lpstr>
      <vt:lpstr>PowerPoint Presentation</vt:lpstr>
      <vt:lpstr>Viruses</vt:lpstr>
      <vt:lpstr>PowerPoint Presentation</vt:lpstr>
      <vt:lpstr>Division of Labour</vt:lpstr>
      <vt:lpstr>PowerPoint Presentation</vt:lpstr>
      <vt:lpstr>PowerPoint Presentation</vt:lpstr>
      <vt:lpstr>Sample Tissues: create a table to show the name, description/diagram function and location</vt:lpstr>
    </vt:vector>
  </TitlesOfParts>
  <Company>SIHS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BY1</dc:title>
  <dc:creator>ITOSADMIN</dc:creator>
  <cp:lastModifiedBy>Sarah Preston</cp:lastModifiedBy>
  <cp:revision>148</cp:revision>
  <dcterms:created xsi:type="dcterms:W3CDTF">2011-04-01T16:40:03Z</dcterms:created>
  <dcterms:modified xsi:type="dcterms:W3CDTF">2014-08-29T08:05:41Z</dcterms:modified>
</cp:coreProperties>
</file>